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079976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2" d="100"/>
          <a:sy n="52" d="100"/>
        </p:scale>
        <p:origin x="225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D3BD6-B72D-44D1-9DA7-8CFEF1C3597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09F2C-0AAF-4EA5-9DB4-2526D10943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54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9F2C-0AAF-4EA5-9DB4-2526D10943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65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42C70-1789-5527-86A7-09D0516D8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1D2D9-5178-437D-5664-090DC2702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DD2BF7-122C-2D35-6547-403FF1002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B52C8-00B2-2EA2-AEC8-7CD534B27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9F2C-0AAF-4EA5-9DB4-2526D10943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83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2A502-4F36-28EB-6CFE-96FDD1AA1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462EC-5310-0572-771C-75084AA19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5C03AA-87CD-2E6F-718A-0339BDB3B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8760-D3C9-400E-920B-DF42E908E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9F2C-0AAF-4EA5-9DB4-2526D10943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668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EFD4-4D4D-35F5-717A-3FDBAEC90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12388-603C-B047-83FB-36EE6A1C1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2EE08-E5DF-4F05-DA97-4C171A702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1F7C9-5275-33A9-94F3-0F255E6B5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9F2C-0AAF-4EA5-9DB4-2526D10943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22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A8664-E656-D1A1-C10D-754F1AAF8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C8E03-496C-663D-C8E5-EEA34FD62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0992A-82A0-BB78-37D9-693490ED8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3C02-97FA-F85A-93D1-F0059B7D0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9F2C-0AAF-4EA5-9DB4-2526D10943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712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1DF1A-5552-98A4-74BB-45A5E76CB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1506B-FD39-F0AE-B48E-D186AFADB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638EC-7D03-376A-46C4-472BCC815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0D02-6BF8-F17F-7D1F-28471761D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9F2C-0AAF-4EA5-9DB4-2526D10943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67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54EF2-A395-B758-6E8D-4830867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E8D57-2B5A-C9B4-6DB8-6E9A4D9C1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238C8-368C-9F26-88E3-9C426CF5D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07018-2B2D-5DBB-D005-C22FEBC1B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09F2C-0AAF-4EA5-9DB4-2526D10943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77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2356703"/>
            <a:ext cx="9179799" cy="501340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7563446"/>
            <a:ext cx="8099822" cy="3476717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2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5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766678"/>
            <a:ext cx="2328699" cy="1220351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766678"/>
            <a:ext cx="6851100" cy="1220351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4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79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3590057"/>
            <a:ext cx="9314796" cy="5990088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9636813"/>
            <a:ext cx="9314796" cy="3150046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13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3833390"/>
            <a:ext cx="4589899" cy="913680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3833390"/>
            <a:ext cx="4589899" cy="913680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15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66681"/>
            <a:ext cx="9314796" cy="2783376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3530053"/>
            <a:ext cx="4568805" cy="1730025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5260078"/>
            <a:ext cx="4568805" cy="773678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3530053"/>
            <a:ext cx="4591306" cy="1730025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5260078"/>
            <a:ext cx="4591306" cy="773678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29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70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71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960014"/>
            <a:ext cx="3483205" cy="3360050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2073367"/>
            <a:ext cx="5467380" cy="10233485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4320064"/>
            <a:ext cx="3483205" cy="8003453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46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960014"/>
            <a:ext cx="3483205" cy="3360050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2073367"/>
            <a:ext cx="5467380" cy="10233485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4320064"/>
            <a:ext cx="3483205" cy="8003453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11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766681"/>
            <a:ext cx="9314796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3833390"/>
            <a:ext cx="9314796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3346867"/>
            <a:ext cx="242994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CECCF-0C82-41DC-97E6-914767CD2659}" type="datetimeFigureOut">
              <a:rPr lang="zh-CN" altLang="en-US" smtClean="0"/>
              <a:t>2025/5/9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3346867"/>
            <a:ext cx="364492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3346867"/>
            <a:ext cx="242994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0BF0A-040E-44AA-BA11-294DB8C16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52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22A72-208C-AAD3-5B4A-FAB415840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10799763" cy="14399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AAB8DE-E37A-C8DF-7BDC-1EB96D40A8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535"/>
                    </a14:imgEffect>
                    <a14:imgEffect>
                      <a14:saturation sa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99567" y="8317122"/>
            <a:ext cx="7200627" cy="107997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C11E57-04E8-5465-19B5-49ED3122435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473"/>
                    </a14:imgEffect>
                    <a14:imgEffect>
                      <a14:saturation sat="2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9876"/>
            <a:ext cx="10799763" cy="8089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DF0D6-4FBD-8F42-C582-E9F182326BD5}"/>
              </a:ext>
            </a:extLst>
          </p:cNvPr>
          <p:cNvSpPr txBox="1"/>
          <p:nvPr/>
        </p:nvSpPr>
        <p:spPr>
          <a:xfrm>
            <a:off x="2051389" y="11130760"/>
            <a:ext cx="669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C00000">
                    <a:alpha val="65000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孩子</a:t>
            </a:r>
            <a:r>
              <a:rPr lang="zh-CN" altLang="en-US" sz="4800" b="1" dirty="0">
                <a:solidFill>
                  <a:schemeClr val="tx1">
                    <a:alpha val="6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是如何</a:t>
            </a:r>
            <a:r>
              <a:rPr lang="zh-CN" altLang="en-US" sz="7200" b="1" dirty="0">
                <a:solidFill>
                  <a:srgbClr val="C00000">
                    <a:alpha val="65000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学习</a:t>
            </a:r>
            <a:r>
              <a:rPr lang="zh-CN" altLang="en-US" sz="4800" b="1" dirty="0">
                <a:solidFill>
                  <a:schemeClr val="tx1">
                    <a:alpha val="6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的？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398905-8830-7836-6085-1371170BBEE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92" y="13345101"/>
            <a:ext cx="743804" cy="74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19401-5351-B8F3-CBFA-64116DB35C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799763" cy="107997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C1DA83-A93F-1BB5-9953-7C6A8BEA40A7}"/>
              </a:ext>
            </a:extLst>
          </p:cNvPr>
          <p:cNvSpPr txBox="1"/>
          <p:nvPr/>
        </p:nvSpPr>
        <p:spPr>
          <a:xfrm>
            <a:off x="5170996" y="13215555"/>
            <a:ext cx="1127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远爸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49BB16-C5C6-1E6D-E04A-EF31D07AE926}"/>
              </a:ext>
            </a:extLst>
          </p:cNvPr>
          <p:cNvSpPr txBox="1"/>
          <p:nvPr/>
        </p:nvSpPr>
        <p:spPr>
          <a:xfrm>
            <a:off x="5231717" y="13752416"/>
            <a:ext cx="1456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方正姚体" panose="02010601030101010101" pitchFamily="2" charset="-122"/>
              </a:rPr>
              <a:t>READS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方正姚体" panose="02010601030101010101" pitchFamily="2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B9E22F-AF1C-FDE8-3627-D838A2BE0F5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37" y="12319737"/>
            <a:ext cx="5808288" cy="5847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B84CF9-1FAC-684F-3C34-148C82A119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1035264"/>
            <a:ext cx="5875008" cy="8808082"/>
          </a:xfrm>
          <a:prstGeom prst="rect">
            <a:avLst/>
          </a:prstGeom>
          <a:effectLst>
            <a:outerShdw blurRad="381000" dist="317500" dir="8100000" algn="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25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3830B-9644-05FB-626C-F1463E98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DF337-92DB-5BFA-000D-AEB970859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9"/>
            <a:ext cx="10799763" cy="14399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11DFF1-EDE6-7994-6D8F-5897278B9D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92" y="13345101"/>
            <a:ext cx="743804" cy="74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875685-9057-ACC7-4EC1-53E3CAEB5438}"/>
              </a:ext>
            </a:extLst>
          </p:cNvPr>
          <p:cNvSpPr txBox="1"/>
          <p:nvPr/>
        </p:nvSpPr>
        <p:spPr>
          <a:xfrm>
            <a:off x="5170996" y="13215555"/>
            <a:ext cx="1127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远爸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F52FF-792F-6612-7C87-975E2333BC70}"/>
              </a:ext>
            </a:extLst>
          </p:cNvPr>
          <p:cNvSpPr txBox="1"/>
          <p:nvPr/>
        </p:nvSpPr>
        <p:spPr>
          <a:xfrm>
            <a:off x="5231717" y="13752416"/>
            <a:ext cx="1456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方正姚体" panose="02010601030101010101" pitchFamily="2" charset="-122"/>
              </a:rPr>
              <a:t>READS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B3488-4254-EAB3-6800-8AC1CF85F851}"/>
              </a:ext>
            </a:extLst>
          </p:cNvPr>
          <p:cNvSpPr txBox="1"/>
          <p:nvPr/>
        </p:nvSpPr>
        <p:spPr>
          <a:xfrm>
            <a:off x="2753964" y="599883"/>
            <a:ext cx="529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>
                <a:latin typeface="Book Antiqua" panose="02040602050305030304" pitchFamily="18" charset="0"/>
              </a:rPr>
              <a:t>How Children Learn </a:t>
            </a:r>
            <a:r>
              <a:rPr lang="en-US" altLang="zh-CN" sz="2800" dirty="0">
                <a:latin typeface="Book Antiqua" panose="02040602050305030304" pitchFamily="18" charset="0"/>
              </a:rPr>
              <a:t>by </a:t>
            </a:r>
            <a:r>
              <a:rPr lang="en-US" altLang="zh-CN" sz="2800" dirty="0">
                <a:solidFill>
                  <a:srgbClr val="993300"/>
                </a:solidFill>
                <a:latin typeface="Book Antiqua" panose="02040602050305030304" pitchFamily="18" charset="0"/>
              </a:rPr>
              <a:t>John Holt</a:t>
            </a:r>
            <a:endParaRPr lang="zh-CN" altLang="en-US" sz="2800" dirty="0">
              <a:solidFill>
                <a:srgbClr val="993300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3174-7706-DA4D-5EB0-8CD4A3C5E8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60" y="1089484"/>
            <a:ext cx="5471042" cy="424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5EF65-61F4-D937-DE7B-AA4B6A44EC57}"/>
              </a:ext>
            </a:extLst>
          </p:cNvPr>
          <p:cNvSpPr txBox="1"/>
          <p:nvPr/>
        </p:nvSpPr>
        <p:spPr>
          <a:xfrm>
            <a:off x="3541003" y="2038117"/>
            <a:ext cx="3717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有点不对劲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AA79F-FC72-F0DC-2E16-1689E44B54DD}"/>
              </a:ext>
            </a:extLst>
          </p:cNvPr>
          <p:cNvSpPr txBox="1"/>
          <p:nvPr/>
        </p:nvSpPr>
        <p:spPr>
          <a:xfrm>
            <a:off x="504269" y="3960000"/>
            <a:ext cx="9791224" cy="8869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教育当前存在的最大问题是：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不相信孩子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。不相信他们具备理解问题，掌握技能，自我激励的内在能力。所以，一切都要被设计好，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从学什么到怎么学，从课程内容到考核标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准。孩子只需要像个零件一样，按部就班地在这个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「完美」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的系统里运作。结果，我们看到的是：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把知识像生产线上的物料一样喂给孩子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压力，考试和分数成了「激励」学习的「高效」手段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犯错是愚蠢的表现，因该受到惩罚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问题都有标准答案，不要把时间浪费在无谓的「探索」上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可在这种剥夺了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个性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尊重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的体系里，孩子真能更好地学习吗？事实却是，我们看到越来越多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缺乏自信，丧失动力，甚至是陷入焦虑和抑郁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的孩子。他们时刻在怀疑自我，不敢承担一点风险，因为惧怕失败，惧怕由此所带来的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「灾难性后果」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教育，我们真的做对了吗？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4C1D4C-3D91-6BD4-8E86-87A277406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9" y="6881714"/>
            <a:ext cx="318392" cy="318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63CDE-158F-90DF-B66C-67C3CAF1D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9" y="7441777"/>
            <a:ext cx="318392" cy="318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A37EE2-134F-25A5-739D-690BB3634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9" y="7971441"/>
            <a:ext cx="318392" cy="3183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6859D-FDAD-DB29-3B40-835AB52E7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9" y="8539262"/>
            <a:ext cx="318392" cy="3183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4B7044-F85C-742B-AA28-054744D6E40E}"/>
              </a:ext>
            </a:extLst>
          </p:cNvPr>
          <p:cNvSpPr txBox="1"/>
          <p:nvPr/>
        </p:nvSpPr>
        <p:spPr>
          <a:xfrm>
            <a:off x="3853625" y="2893130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alpha val="40000"/>
                  </a:schemeClr>
                </a:solidFill>
                <a:latin typeface="HP Simplified Jpan Light" panose="020B0300000000000000" pitchFamily="34" charset="-122"/>
                <a:ea typeface="HP Simplified Jpan Light" panose="020B0300000000000000" pitchFamily="34" charset="-122"/>
              </a:rPr>
              <a:t>Something Is Wrong</a:t>
            </a:r>
            <a:endParaRPr lang="zh-CN" altLang="en-US" sz="2800" dirty="0">
              <a:solidFill>
                <a:schemeClr val="tx1">
                  <a:alpha val="40000"/>
                </a:schemeClr>
              </a:solidFill>
              <a:latin typeface="HP Simplified Jpan Light" panose="020B0300000000000000" pitchFamily="34" charset="-122"/>
              <a:ea typeface="HP Simplified Jpa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759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876B-5914-564D-7198-949329F6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12040-A59C-2BFB-2759-3EEE8C02D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10799763" cy="14399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B1555-E2A5-D09B-E69F-4C129253C6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92" y="13345101"/>
            <a:ext cx="743804" cy="74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D89270-D7A9-BCBB-567D-CFED293C9E09}"/>
              </a:ext>
            </a:extLst>
          </p:cNvPr>
          <p:cNvSpPr txBox="1"/>
          <p:nvPr/>
        </p:nvSpPr>
        <p:spPr>
          <a:xfrm>
            <a:off x="5170996" y="13215555"/>
            <a:ext cx="1127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远爸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9B9A2-2777-2CED-9696-7E903B811951}"/>
              </a:ext>
            </a:extLst>
          </p:cNvPr>
          <p:cNvSpPr txBox="1"/>
          <p:nvPr/>
        </p:nvSpPr>
        <p:spPr>
          <a:xfrm>
            <a:off x="5231717" y="13752416"/>
            <a:ext cx="1456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方正姚体" panose="02010601030101010101" pitchFamily="2" charset="-122"/>
              </a:rPr>
              <a:t>READS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B93DB-1A57-21DF-F75B-68BFF0AD8237}"/>
              </a:ext>
            </a:extLst>
          </p:cNvPr>
          <p:cNvSpPr txBox="1"/>
          <p:nvPr/>
        </p:nvSpPr>
        <p:spPr>
          <a:xfrm>
            <a:off x="2753964" y="599883"/>
            <a:ext cx="529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>
                <a:latin typeface="Book Antiqua" panose="02040602050305030304" pitchFamily="18" charset="0"/>
              </a:rPr>
              <a:t>How Children Learn </a:t>
            </a:r>
            <a:r>
              <a:rPr lang="en-US" altLang="zh-CN" sz="2800" dirty="0">
                <a:latin typeface="Book Antiqua" panose="02040602050305030304" pitchFamily="18" charset="0"/>
              </a:rPr>
              <a:t>by </a:t>
            </a:r>
            <a:r>
              <a:rPr lang="en-US" altLang="zh-CN" sz="2800" dirty="0">
                <a:solidFill>
                  <a:srgbClr val="993300"/>
                </a:solidFill>
                <a:latin typeface="Book Antiqua" panose="02040602050305030304" pitchFamily="18" charset="0"/>
              </a:rPr>
              <a:t>John Holt</a:t>
            </a:r>
            <a:endParaRPr lang="zh-CN" altLang="en-US" sz="2800" dirty="0">
              <a:solidFill>
                <a:srgbClr val="993300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47CF5-7451-355A-7E7E-C6D3423E22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60" y="1089484"/>
            <a:ext cx="5471042" cy="424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AEF28-EED0-923C-89A3-43B535B4037A}"/>
              </a:ext>
            </a:extLst>
          </p:cNvPr>
          <p:cNvSpPr txBox="1"/>
          <p:nvPr/>
        </p:nvSpPr>
        <p:spPr>
          <a:xfrm>
            <a:off x="504269" y="3960000"/>
            <a:ext cx="9791224" cy="609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我们对孩子的不信任会让他们持续生活在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恐惧的情绪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中：担心学不会，害怕犯错误，害怕让家长失望。这种恐惧，会影响到孩子大脑的健康发育，高效学习也就更无从谈起了。孩子的心思已经不能放在去正真理解一个概念或弄懂一个问题，而是竭尽所能地去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避免失败，避免被惩罚，避免在外人面前「出洋相」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如何帮助孩子克服恐惧情绪：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避免公开指责和羞辱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不要在每个犯错的当下都立即指责和批评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弱化考试分数和学习成果之间的绑定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建立一个相互尊重和信任的学习环境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B19261-280E-E957-9969-E0951802E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1" y="7995927"/>
            <a:ext cx="318392" cy="318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3A444E-BF5D-A1B5-D7C1-34F1121DD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1" y="8554489"/>
            <a:ext cx="318392" cy="3183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2D814B-8EEF-0314-71A0-9EB63237B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1" y="9113051"/>
            <a:ext cx="318392" cy="3183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E6DE41-98E0-D1B5-DA89-DF5362100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1" y="9671613"/>
            <a:ext cx="318392" cy="3183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D72F65-8DC2-A1DF-6F0B-64CB0B007041}"/>
              </a:ext>
            </a:extLst>
          </p:cNvPr>
          <p:cNvSpPr txBox="1"/>
          <p:nvPr/>
        </p:nvSpPr>
        <p:spPr>
          <a:xfrm>
            <a:off x="3541003" y="2038117"/>
            <a:ext cx="3717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恐惧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F4D55F-6551-00D6-AE69-1267BF8E7613}"/>
              </a:ext>
            </a:extLst>
          </p:cNvPr>
          <p:cNvSpPr txBox="1"/>
          <p:nvPr/>
        </p:nvSpPr>
        <p:spPr>
          <a:xfrm>
            <a:off x="4988549" y="2893130"/>
            <a:ext cx="822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alpha val="40000"/>
                  </a:schemeClr>
                </a:solidFill>
                <a:latin typeface="HP Simplified Jpan Light" panose="020B0300000000000000" pitchFamily="34" charset="-122"/>
                <a:ea typeface="HP Simplified Jpan Light" panose="020B0300000000000000" pitchFamily="34" charset="-122"/>
              </a:rPr>
              <a:t>Fear</a:t>
            </a:r>
            <a:endParaRPr lang="zh-CN" altLang="en-US" sz="2800" dirty="0">
              <a:solidFill>
                <a:schemeClr val="tx1">
                  <a:alpha val="40000"/>
                </a:schemeClr>
              </a:solidFill>
              <a:latin typeface="HP Simplified Jpan Light" panose="020B0300000000000000" pitchFamily="34" charset="-122"/>
              <a:ea typeface="HP Simplified Jpa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5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799F-B12A-672B-D674-368F6C7B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49C01-E566-034A-ABDA-40FA58523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10799763" cy="14399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7BBCAC-2D47-85A1-192A-7D5E87E4A9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92" y="13345101"/>
            <a:ext cx="743804" cy="74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F29F83-5F30-9882-193C-A6295FB95B94}"/>
              </a:ext>
            </a:extLst>
          </p:cNvPr>
          <p:cNvSpPr txBox="1"/>
          <p:nvPr/>
        </p:nvSpPr>
        <p:spPr>
          <a:xfrm>
            <a:off x="5170996" y="13215555"/>
            <a:ext cx="1127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远爸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9A03D-F3EE-4EB5-52DE-141544F1C551}"/>
              </a:ext>
            </a:extLst>
          </p:cNvPr>
          <p:cNvSpPr txBox="1"/>
          <p:nvPr/>
        </p:nvSpPr>
        <p:spPr>
          <a:xfrm>
            <a:off x="5231717" y="13752416"/>
            <a:ext cx="1456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方正姚体" panose="02010601030101010101" pitchFamily="2" charset="-122"/>
              </a:rPr>
              <a:t>READS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9A54B-12EC-D750-F9D5-B033A5EB9A19}"/>
              </a:ext>
            </a:extLst>
          </p:cNvPr>
          <p:cNvSpPr txBox="1"/>
          <p:nvPr/>
        </p:nvSpPr>
        <p:spPr>
          <a:xfrm>
            <a:off x="2753964" y="599883"/>
            <a:ext cx="529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>
                <a:latin typeface="Book Antiqua" panose="02040602050305030304" pitchFamily="18" charset="0"/>
              </a:rPr>
              <a:t>How Children Learn </a:t>
            </a:r>
            <a:r>
              <a:rPr lang="en-US" altLang="zh-CN" sz="2800" dirty="0">
                <a:latin typeface="Book Antiqua" panose="02040602050305030304" pitchFamily="18" charset="0"/>
              </a:rPr>
              <a:t>by </a:t>
            </a:r>
            <a:r>
              <a:rPr lang="en-US" altLang="zh-CN" sz="2800" dirty="0">
                <a:solidFill>
                  <a:srgbClr val="993300"/>
                </a:solidFill>
                <a:latin typeface="Book Antiqua" panose="02040602050305030304" pitchFamily="18" charset="0"/>
              </a:rPr>
              <a:t>John Holt</a:t>
            </a:r>
            <a:endParaRPr lang="zh-CN" altLang="en-US" sz="2800" dirty="0">
              <a:solidFill>
                <a:srgbClr val="993300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14010-45B3-7E4B-546D-D0305298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60" y="1089484"/>
            <a:ext cx="5471042" cy="424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05FDE-90B0-3E89-0839-2BFBE0C4223D}"/>
              </a:ext>
            </a:extLst>
          </p:cNvPr>
          <p:cNvSpPr txBox="1"/>
          <p:nvPr/>
        </p:nvSpPr>
        <p:spPr>
          <a:xfrm>
            <a:off x="504269" y="3960000"/>
            <a:ext cx="9791224" cy="831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孩子出于本能，会利用自己的感官和四肢来接触并且认识这个世界，他们是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「天生的学习者」：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对一切事物都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充满好奇，敢于尝试，喜欢模仿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。这些特质，在人生的任何阶段，对于学习来说都是至关重要的。可惜的是，学校和家里的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各种条条框框，分数的压力和对错误的低容忍度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，让这种与生俱来的能力，随着孩子的成长而消失殆尽。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要重拾孩子的学习天性，我们的关注重点就必须从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「如何教」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转变为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「如何学」 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减少被动式的接受，鼓励主动探索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减少过度干预，做一个尊重孩子的「聆听者」和「旁观者」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不过度设限，充分给孩子追随自身兴趣的自由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误区：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低估孩子的能力，认为他们的问题“太幼稚”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不去主动「教」孩子或者纠正他们的「错误」 ，就是不负责任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5B030-0F18-EAE0-0426-3832017E5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1" y="9638132"/>
            <a:ext cx="318392" cy="318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EDE24B-7257-DD1C-3E85-D48654771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1" y="8517992"/>
            <a:ext cx="318392" cy="318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E061F-371E-172E-485D-E698581D8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1" y="9078062"/>
            <a:ext cx="318392" cy="318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6F9BD2-10B1-61C1-ED8D-1BA67A980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6" y="11821104"/>
            <a:ext cx="383022" cy="319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831D2-01D2-6A85-E44D-2AE108CA4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6" y="11261034"/>
            <a:ext cx="383022" cy="3194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D5BF46-99A9-D180-BA84-9C1DE2AA4E6D}"/>
              </a:ext>
            </a:extLst>
          </p:cNvPr>
          <p:cNvSpPr txBox="1"/>
          <p:nvPr/>
        </p:nvSpPr>
        <p:spPr>
          <a:xfrm>
            <a:off x="3541003" y="2038117"/>
            <a:ext cx="3717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天生学习者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B3F8A-9C31-43BA-44E6-49AD19F878BE}"/>
              </a:ext>
            </a:extLst>
          </p:cNvPr>
          <p:cNvSpPr txBox="1"/>
          <p:nvPr/>
        </p:nvSpPr>
        <p:spPr>
          <a:xfrm>
            <a:off x="4179838" y="2893130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alpha val="40000"/>
                  </a:schemeClr>
                </a:solidFill>
                <a:latin typeface="HP Simplified Jpan Light" panose="020B0300000000000000" pitchFamily="34" charset="-122"/>
                <a:ea typeface="HP Simplified Jpan Light" panose="020B0300000000000000" pitchFamily="34" charset="-122"/>
              </a:rPr>
              <a:t>Natural Learner</a:t>
            </a:r>
            <a:endParaRPr lang="zh-CN" altLang="en-US" sz="2800" dirty="0">
              <a:solidFill>
                <a:schemeClr val="tx1">
                  <a:alpha val="40000"/>
                </a:schemeClr>
              </a:solidFill>
              <a:latin typeface="HP Simplified Jpan Light" panose="020B0300000000000000" pitchFamily="34" charset="-122"/>
              <a:ea typeface="HP Simplified Jpa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296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5E589-6AC0-62C3-F285-DD9947249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74ADC-3429-2E96-1617-10F366A70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10799763" cy="14399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464929-2668-4EA2-A4E5-9060F99813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92" y="13345101"/>
            <a:ext cx="743804" cy="74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763D9-EA03-2BE8-4DDF-DFC8DC754545}"/>
              </a:ext>
            </a:extLst>
          </p:cNvPr>
          <p:cNvSpPr txBox="1"/>
          <p:nvPr/>
        </p:nvSpPr>
        <p:spPr>
          <a:xfrm>
            <a:off x="5170996" y="13215555"/>
            <a:ext cx="1127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远爸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506CC-B016-E301-2C8B-42190A49B8C5}"/>
              </a:ext>
            </a:extLst>
          </p:cNvPr>
          <p:cNvSpPr txBox="1"/>
          <p:nvPr/>
        </p:nvSpPr>
        <p:spPr>
          <a:xfrm>
            <a:off x="5231717" y="13752416"/>
            <a:ext cx="1456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方正姚体" panose="02010601030101010101" pitchFamily="2" charset="-122"/>
              </a:rPr>
              <a:t>READS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97A82-933A-EDF1-1AC6-CAB01D18BAF7}"/>
              </a:ext>
            </a:extLst>
          </p:cNvPr>
          <p:cNvSpPr txBox="1"/>
          <p:nvPr/>
        </p:nvSpPr>
        <p:spPr>
          <a:xfrm>
            <a:off x="2753964" y="599883"/>
            <a:ext cx="529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>
                <a:latin typeface="Book Antiqua" panose="02040602050305030304" pitchFamily="18" charset="0"/>
              </a:rPr>
              <a:t>How Children Learn </a:t>
            </a:r>
            <a:r>
              <a:rPr lang="en-US" altLang="zh-CN" sz="2800" dirty="0">
                <a:latin typeface="Book Antiqua" panose="02040602050305030304" pitchFamily="18" charset="0"/>
              </a:rPr>
              <a:t>by </a:t>
            </a:r>
            <a:r>
              <a:rPr lang="en-US" altLang="zh-CN" sz="2800" dirty="0">
                <a:solidFill>
                  <a:srgbClr val="993300"/>
                </a:solidFill>
                <a:latin typeface="Book Antiqua" panose="02040602050305030304" pitchFamily="18" charset="0"/>
              </a:rPr>
              <a:t>John Holt</a:t>
            </a:r>
            <a:endParaRPr lang="zh-CN" altLang="en-US" sz="2800" dirty="0">
              <a:solidFill>
                <a:srgbClr val="993300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72111-7179-1C36-0856-DA57F401AF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60" y="1089484"/>
            <a:ext cx="5471042" cy="424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485DF-B58C-F07A-EDA4-0D72892D52B0}"/>
              </a:ext>
            </a:extLst>
          </p:cNvPr>
          <p:cNvSpPr txBox="1"/>
          <p:nvPr/>
        </p:nvSpPr>
        <p:spPr>
          <a:xfrm>
            <a:off x="504269" y="3960000"/>
            <a:ext cx="9791224" cy="831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由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直觉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好奇心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所驱动的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自由探索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，是孩子最天然并且高效的学习方式。仔细观察，就会发现，孩子每时每刻都在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「捣鼓」 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：可能脑子里先蹦出了一个奇怪的想法，然后说干就干，大概率会弄得一团遭，但绝对不轻言放弃。真正的学习，就是在这样一次次的尝试，失败和自我纠错中完成的。一个鼓励学习的环境应该是充满着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不确定性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的，不存在所谓的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「标准答案」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要鼓励这种学习方式，我们应该：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提供「捣鼓」的机会，把这看作重要的学习过程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犯错时，不要立马干预，给孩子空间和时间去自我修正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和孩子进行开放式的谈话，帮助他们更深入地理解问题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误区：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为了让孩子更快完成任务</a:t>
            </a:r>
            <a:r>
              <a:rPr lang="en-US" altLang="zh-CN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作业，选择过早或者过度干预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在各种压力之下，不相信孩子能够自我纠正错误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318174-835A-B4B4-581A-B8D45299F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1" y="8536464"/>
            <a:ext cx="318392" cy="318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3D04BD-2ECE-E246-CC61-50CF0E6AC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8" y="9099282"/>
            <a:ext cx="318392" cy="318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CEE2B-F993-4186-0B66-A5A78711E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4" y="9662101"/>
            <a:ext cx="318392" cy="318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FCBEB7-AB4F-8DC9-FBE2-459BB6037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6" y="11279506"/>
            <a:ext cx="383022" cy="319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B9C6A4-8FE6-DC3D-3B93-E5022D845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6" y="11842324"/>
            <a:ext cx="383022" cy="3194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999485-6750-B330-93D7-CE9C804DBFA5}"/>
              </a:ext>
            </a:extLst>
          </p:cNvPr>
          <p:cNvSpPr txBox="1"/>
          <p:nvPr/>
        </p:nvSpPr>
        <p:spPr>
          <a:xfrm>
            <a:off x="712427" y="2038117"/>
            <a:ext cx="9374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直觉，探索和自我修正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27080F-E3BD-C133-0856-26E49F180CDE}"/>
              </a:ext>
            </a:extLst>
          </p:cNvPr>
          <p:cNvSpPr txBox="1"/>
          <p:nvPr/>
        </p:nvSpPr>
        <p:spPr>
          <a:xfrm>
            <a:off x="2508710" y="2893130"/>
            <a:ext cx="578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alpha val="40000"/>
                  </a:schemeClr>
                </a:solidFill>
                <a:latin typeface="HP Simplified Jpan Light" panose="020B0300000000000000" pitchFamily="34" charset="-122"/>
                <a:ea typeface="HP Simplified Jpan Light" panose="020B0300000000000000" pitchFamily="34" charset="-122"/>
              </a:rPr>
              <a:t>Hunch, Exploration and Self-Correction</a:t>
            </a:r>
            <a:endParaRPr lang="zh-CN" altLang="en-US" sz="2800" dirty="0">
              <a:solidFill>
                <a:schemeClr val="tx1">
                  <a:alpha val="40000"/>
                </a:schemeClr>
              </a:solidFill>
              <a:latin typeface="HP Simplified Jpan Light" panose="020B0300000000000000" pitchFamily="34" charset="-122"/>
              <a:ea typeface="HP Simplified Jpa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415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563C3-3FFE-CF94-5DD1-AFB01C77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A9499E-E78E-FB67-931A-5560F947E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10799763" cy="14399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7DF7E-8DBC-A08C-0A63-AF6C2D6ED8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92" y="13345101"/>
            <a:ext cx="743804" cy="74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89787F-177E-4026-F8FB-4E4D757C3B0A}"/>
              </a:ext>
            </a:extLst>
          </p:cNvPr>
          <p:cNvSpPr txBox="1"/>
          <p:nvPr/>
        </p:nvSpPr>
        <p:spPr>
          <a:xfrm>
            <a:off x="5170996" y="13215555"/>
            <a:ext cx="1127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远爸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46E438-C28D-9B6B-6A7F-04EAB56450B3}"/>
              </a:ext>
            </a:extLst>
          </p:cNvPr>
          <p:cNvSpPr txBox="1"/>
          <p:nvPr/>
        </p:nvSpPr>
        <p:spPr>
          <a:xfrm>
            <a:off x="5231717" y="13752416"/>
            <a:ext cx="1456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方正姚体" panose="02010601030101010101" pitchFamily="2" charset="-122"/>
              </a:rPr>
              <a:t>READS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4E2B7-FF1A-4911-E002-C32BF9CA4147}"/>
              </a:ext>
            </a:extLst>
          </p:cNvPr>
          <p:cNvSpPr txBox="1"/>
          <p:nvPr/>
        </p:nvSpPr>
        <p:spPr>
          <a:xfrm>
            <a:off x="2753964" y="599883"/>
            <a:ext cx="529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i="1" dirty="0">
                <a:latin typeface="Book Antiqua" panose="02040602050305030304" pitchFamily="18" charset="0"/>
              </a:rPr>
              <a:t>How Children Learn </a:t>
            </a:r>
            <a:r>
              <a:rPr lang="en-US" altLang="zh-CN" sz="2800" dirty="0">
                <a:latin typeface="Book Antiqua" panose="02040602050305030304" pitchFamily="18" charset="0"/>
              </a:rPr>
              <a:t>by </a:t>
            </a:r>
            <a:r>
              <a:rPr lang="en-US" altLang="zh-CN" sz="2800" dirty="0">
                <a:solidFill>
                  <a:srgbClr val="993300"/>
                </a:solidFill>
                <a:latin typeface="Book Antiqua" panose="02040602050305030304" pitchFamily="18" charset="0"/>
              </a:rPr>
              <a:t>John Holt</a:t>
            </a:r>
            <a:endParaRPr lang="zh-CN" altLang="en-US" sz="2800" dirty="0">
              <a:solidFill>
                <a:srgbClr val="993300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907C4-E311-88E9-FD28-B7B381BFE6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60" y="1089484"/>
            <a:ext cx="5471042" cy="424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3E9C5-71D8-7651-E8F0-E0B789935AD3}"/>
              </a:ext>
            </a:extLst>
          </p:cNvPr>
          <p:cNvSpPr txBox="1"/>
          <p:nvPr/>
        </p:nvSpPr>
        <p:spPr>
          <a:xfrm>
            <a:off x="504269" y="3960000"/>
            <a:ext cx="9791224" cy="609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既然每个孩子已经是天生的学习者，那学校和家长更多的作用就在于提供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支持和鼓励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，用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充满爱和尊重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的方式与他们相处。孩子不是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「机器」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，我们不能完全按照自己的意愿去要求或者操纵他们。我们不是那个高高在上的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知识权威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规则制定者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，而应该是一个尊重他们意见，激发他们动力，与他们平起平坐的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学习伙伴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行动指南：</a:t>
            </a:r>
            <a:endParaRPr lang="en-US" altLang="zh-CN" sz="2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耐性聆听孩子，真心去了解他们的想法和顾虑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不指手画脚，但在孩子需要我们帮助的时候随时响应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认真对待孩子每个“幼稚”的问题，发掘背后更深远的意义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和孩子的进行相互平等的对话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59E87-6CB6-7361-8971-CE0EFB571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1" y="8536464"/>
            <a:ext cx="318392" cy="318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B11FF2-820E-829F-A217-74F3A1A7A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8" y="9099282"/>
            <a:ext cx="318392" cy="318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A5F25D-024F-A2E6-C6B6-E4ABC6E14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4" y="9662101"/>
            <a:ext cx="318392" cy="318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1986AF-922A-4BF7-BB05-2E0041A6A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1" y="7973645"/>
            <a:ext cx="318392" cy="31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E5B8C5-83C7-2B5A-68F8-8D4AEDEB1975}"/>
              </a:ext>
            </a:extLst>
          </p:cNvPr>
          <p:cNvSpPr txBox="1"/>
          <p:nvPr/>
        </p:nvSpPr>
        <p:spPr>
          <a:xfrm>
            <a:off x="712427" y="2038117"/>
            <a:ext cx="9374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聆听者，伙伴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B628A-ECAF-5581-EF61-92085F7A1DAA}"/>
              </a:ext>
            </a:extLst>
          </p:cNvPr>
          <p:cNvSpPr txBox="1"/>
          <p:nvPr/>
        </p:nvSpPr>
        <p:spPr>
          <a:xfrm>
            <a:off x="4106908" y="2893130"/>
            <a:ext cx="2585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alpha val="40000"/>
                  </a:schemeClr>
                </a:solidFill>
                <a:latin typeface="HP Simplified Jpan Light" panose="020B0300000000000000" pitchFamily="34" charset="-122"/>
                <a:ea typeface="HP Simplified Jpan Light" panose="020B0300000000000000" pitchFamily="34" charset="-122"/>
              </a:rPr>
              <a:t>Listener, Partner</a:t>
            </a:r>
            <a:endParaRPr lang="zh-CN" altLang="en-US" sz="2800" dirty="0">
              <a:solidFill>
                <a:schemeClr val="tx1">
                  <a:alpha val="40000"/>
                </a:schemeClr>
              </a:solidFill>
              <a:latin typeface="HP Simplified Jpan Light" panose="020B0300000000000000" pitchFamily="34" charset="-122"/>
              <a:ea typeface="HP Simplified Jpa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30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0AE4-DBB1-26DC-53A2-B00BCBE5C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D3186-BAC8-4083-36CF-7AD034458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10799763" cy="14399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6B4FCE-D5EE-09A9-D70D-B334513D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30360" y="-2993544"/>
            <a:ext cx="12724153" cy="12724153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A1CBB9-3721-5DFD-B06C-8935AE54CDD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92" y="13345101"/>
            <a:ext cx="743804" cy="74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B866E0-1EC9-BB10-8B2F-B6FCD08C94BB}"/>
              </a:ext>
            </a:extLst>
          </p:cNvPr>
          <p:cNvSpPr txBox="1"/>
          <p:nvPr/>
        </p:nvSpPr>
        <p:spPr>
          <a:xfrm>
            <a:off x="5170996" y="13215555"/>
            <a:ext cx="1127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远爸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04A60-CA42-6358-B3A6-BB6B145BECC2}"/>
              </a:ext>
            </a:extLst>
          </p:cNvPr>
          <p:cNvSpPr txBox="1"/>
          <p:nvPr/>
        </p:nvSpPr>
        <p:spPr>
          <a:xfrm>
            <a:off x="5231717" y="13752416"/>
            <a:ext cx="1456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alpha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方正姚体" panose="02010601030101010101" pitchFamily="2" charset="-122"/>
              </a:rPr>
              <a:t>READS</a:t>
            </a:r>
            <a:endParaRPr lang="zh-CN" altLang="en-US" sz="2000" dirty="0">
              <a:solidFill>
                <a:schemeClr val="tx1">
                  <a:alpha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7F877-2572-612E-2FCF-4C6F5206025B}"/>
              </a:ext>
            </a:extLst>
          </p:cNvPr>
          <p:cNvSpPr txBox="1"/>
          <p:nvPr/>
        </p:nvSpPr>
        <p:spPr>
          <a:xfrm>
            <a:off x="3738094" y="9264831"/>
            <a:ext cx="522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「</a:t>
            </a:r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远爸英语编程</a:t>
            </a:r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」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B4D7A-D7E2-3495-94B4-88D9C2A09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19" y="5148412"/>
            <a:ext cx="3211591" cy="3211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9BDBD0-63C5-0027-F584-C272165252B4}"/>
              </a:ext>
            </a:extLst>
          </p:cNvPr>
          <p:cNvSpPr txBox="1"/>
          <p:nvPr/>
        </p:nvSpPr>
        <p:spPr>
          <a:xfrm>
            <a:off x="4142799" y="10252934"/>
            <a:ext cx="4419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英语，编程，未来教育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749278D-2E39-30CF-8B38-90AF2C69E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9774" y="9393973"/>
            <a:ext cx="1388320" cy="1388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44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475</TotalTime>
  <Words>983</Words>
  <Application>Microsoft Office PowerPoint</Application>
  <PresentationFormat>Custom</PresentationFormat>
  <Paragraphs>83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HP Simplified Jpan Light</vt:lpstr>
      <vt:lpstr>等线</vt:lpstr>
      <vt:lpstr>方正姚体</vt:lpstr>
      <vt:lpstr>新宋体</vt:lpstr>
      <vt:lpstr>Arial</vt:lpstr>
      <vt:lpstr>Book Antiqua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 Guo</dc:creator>
  <cp:lastModifiedBy>Jing Guo</cp:lastModifiedBy>
  <cp:revision>180</cp:revision>
  <dcterms:created xsi:type="dcterms:W3CDTF">2025-05-08T22:57:32Z</dcterms:created>
  <dcterms:modified xsi:type="dcterms:W3CDTF">2025-05-09T06:52:46Z</dcterms:modified>
</cp:coreProperties>
</file>